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87" r:id="rId3"/>
    <p:sldId id="314" r:id="rId4"/>
    <p:sldId id="313" r:id="rId5"/>
    <p:sldId id="316" r:id="rId6"/>
    <p:sldId id="317" r:id="rId7"/>
    <p:sldId id="318" r:id="rId8"/>
    <p:sldId id="319" r:id="rId9"/>
    <p:sldId id="320" r:id="rId10"/>
    <p:sldId id="315" r:id="rId11"/>
    <p:sldId id="322" r:id="rId12"/>
    <p:sldId id="281" r:id="rId13"/>
    <p:sldId id="323" r:id="rId14"/>
    <p:sldId id="321" r:id="rId15"/>
    <p:sldId id="324" r:id="rId16"/>
    <p:sldId id="288" r:id="rId17"/>
    <p:sldId id="289" r:id="rId18"/>
    <p:sldId id="290" r:id="rId19"/>
    <p:sldId id="291" r:id="rId20"/>
    <p:sldId id="292" r:id="rId21"/>
    <p:sldId id="312" r:id="rId22"/>
  </p:sldIdLst>
  <p:sldSz cx="9144000" cy="6858000" type="screen4x3"/>
  <p:notesSz cx="6669088"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3" autoAdjust="0"/>
    <p:restoredTop sz="94438" autoAdjust="0"/>
  </p:normalViewPr>
  <p:slideViewPr>
    <p:cSldViewPr>
      <p:cViewPr varScale="1">
        <p:scale>
          <a:sx n="86" d="100"/>
          <a:sy n="86" d="100"/>
        </p:scale>
        <p:origin x="1291" y="5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BA743895-7619-409B-8F23-1841F7E7020E}" type="datetimeFigureOut">
              <a:rPr lang="nl-NL" smtClean="0"/>
              <a:t>9-6-2020</a:t>
            </a:fld>
            <a:endParaRPr lang="nl-NL"/>
          </a:p>
        </p:txBody>
      </p:sp>
      <p:sp>
        <p:nvSpPr>
          <p:cNvPr id="4" name="Tijdelijke aanduiding voor voettekst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566FAC64-AE6D-47FE-9F82-63704C2D84C3}" type="slidenum">
              <a:rPr lang="nl-NL" smtClean="0"/>
              <a:t>‹nr.›</a:t>
            </a:fld>
            <a:endParaRPr lang="nl-NL"/>
          </a:p>
        </p:txBody>
      </p:sp>
    </p:spTree>
    <p:extLst>
      <p:ext uri="{BB962C8B-B14F-4D97-AF65-F5344CB8AC3E}">
        <p14:creationId xmlns:p14="http://schemas.microsoft.com/office/powerpoint/2010/main" val="55379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889250" cy="49641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778250" y="1"/>
            <a:ext cx="2889250" cy="496412"/>
          </a:xfrm>
          <a:prstGeom prst="rect">
            <a:avLst/>
          </a:prstGeom>
        </p:spPr>
        <p:txBody>
          <a:bodyPr vert="horz" lIns="91440" tIns="45720" rIns="91440" bIns="45720" rtlCol="0"/>
          <a:lstStyle>
            <a:lvl1pPr algn="r">
              <a:defRPr sz="1200"/>
            </a:lvl1pPr>
          </a:lstStyle>
          <a:p>
            <a:fld id="{3718EE87-0EFD-436B-8468-2D5B3D122E58}" type="datetimeFigureOut">
              <a:rPr lang="nl-NL" smtClean="0"/>
              <a:t>9-6-2020</a:t>
            </a:fld>
            <a:endParaRPr lang="nl-NL"/>
          </a:p>
        </p:txBody>
      </p:sp>
      <p:sp>
        <p:nvSpPr>
          <p:cNvPr id="4" name="Tijdelijke aanduiding voor dia-afbeelding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66750" y="4715113"/>
            <a:ext cx="5335588" cy="4467706"/>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630"/>
            <a:ext cx="2889250" cy="49641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78250" y="9428630"/>
            <a:ext cx="2889250" cy="496411"/>
          </a:xfrm>
          <a:prstGeom prst="rect">
            <a:avLst/>
          </a:prstGeom>
        </p:spPr>
        <p:txBody>
          <a:bodyPr vert="horz" lIns="91440" tIns="45720" rIns="91440" bIns="45720" rtlCol="0" anchor="b"/>
          <a:lstStyle>
            <a:lvl1pPr algn="r">
              <a:defRPr sz="1200"/>
            </a:lvl1pPr>
          </a:lstStyle>
          <a:p>
            <a:fld id="{5A1C20EE-FFC7-4FA3-8B73-515F2360B9B8}" type="slidenum">
              <a:rPr lang="nl-NL" smtClean="0"/>
              <a:t>‹nr.›</a:t>
            </a:fld>
            <a:endParaRPr lang="nl-NL"/>
          </a:p>
        </p:txBody>
      </p:sp>
    </p:spTree>
    <p:extLst>
      <p:ext uri="{BB962C8B-B14F-4D97-AF65-F5344CB8AC3E}">
        <p14:creationId xmlns:p14="http://schemas.microsoft.com/office/powerpoint/2010/main" val="494725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5A1C20EE-FFC7-4FA3-8B73-515F2360B9B8}" type="slidenum">
              <a:rPr lang="nl-NL" smtClean="0"/>
              <a:t>1</a:t>
            </a:fld>
            <a:endParaRPr lang="nl-NL"/>
          </a:p>
        </p:txBody>
      </p:sp>
    </p:spTree>
    <p:extLst>
      <p:ext uri="{BB962C8B-B14F-4D97-AF65-F5344CB8AC3E}">
        <p14:creationId xmlns:p14="http://schemas.microsoft.com/office/powerpoint/2010/main" val="1523455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term duurzaamheid is gedefinieerd in het VN </a:t>
            </a:r>
            <a:r>
              <a:rPr lang="nl-NL" dirty="0" err="1"/>
              <a:t>Brundtland</a:t>
            </a:r>
            <a:r>
              <a:rPr lang="nl-NL" dirty="0"/>
              <a:t>-rapport uit 1987. De Food </a:t>
            </a:r>
            <a:r>
              <a:rPr lang="nl-NL" dirty="0" err="1"/>
              <a:t>and</a:t>
            </a:r>
            <a:r>
              <a:rPr lang="nl-NL" dirty="0"/>
              <a:t> Agricultural </a:t>
            </a:r>
            <a:r>
              <a:rPr lang="nl-NL" dirty="0" err="1"/>
              <a:t>Organization</a:t>
            </a:r>
            <a:r>
              <a:rPr lang="nl-NL" dirty="0"/>
              <a:t> van de VN heeft daarvan een definitie afgeleid voor voedselpatronen: “Duurzame voedselpatronen zijn voedselpatronen met een lage milieubelasting, die bijdragen aan voedselveiligheid en gezondheid voor de huidige en toekomstige generaties. Het voorzien in de behoeften van de wereldbevolking betekent dat er voldoende, gevarieerd, gezond en veilig voedsel beschikbaar is en dat dit eerlijk verdeeld is.”</a:t>
            </a:r>
          </a:p>
          <a:p>
            <a:endParaRPr lang="nl-NL" dirty="0"/>
          </a:p>
          <a:p>
            <a:r>
              <a:rPr lang="nl-NL" dirty="0"/>
              <a:t>Er is ook een bredere definitie van duurzaamheid vanuit de overheid. Daarin betekent duurzaam voedsel een productie en consumptie met respect voor mens, dier en milieu. Het gaat bij duurzaam dus niet alleen over milieu en klimaat zoals in de eerste definitie, maar ook over andere voedselkwaliteitsaspecten zoals:</a:t>
            </a:r>
          </a:p>
          <a:p>
            <a:r>
              <a:rPr lang="nl-NL" dirty="0"/>
              <a:t>◾ Dierenwelzijn</a:t>
            </a:r>
          </a:p>
          <a:p>
            <a:r>
              <a:rPr lang="nl-NL" dirty="0"/>
              <a:t>◾ Natuurbehoud</a:t>
            </a:r>
          </a:p>
          <a:p>
            <a:r>
              <a:rPr lang="nl-NL" dirty="0"/>
              <a:t>◾ Milieu en klimaat</a:t>
            </a:r>
          </a:p>
          <a:p>
            <a:r>
              <a:rPr lang="nl-NL" dirty="0"/>
              <a:t>◾ Eerlijke handel (fair </a:t>
            </a:r>
            <a:r>
              <a:rPr lang="nl-NL" dirty="0" err="1"/>
              <a:t>trade</a:t>
            </a:r>
            <a:r>
              <a:rPr lang="nl-NL" dirty="0"/>
              <a:t>). </a:t>
            </a:r>
          </a:p>
          <a:p>
            <a:endParaRPr lang="nl-NL" dirty="0"/>
          </a:p>
        </p:txBody>
      </p:sp>
      <p:sp>
        <p:nvSpPr>
          <p:cNvPr id="4" name="Tijdelijke aanduiding voor dianummer 3"/>
          <p:cNvSpPr>
            <a:spLocks noGrp="1"/>
          </p:cNvSpPr>
          <p:nvPr>
            <p:ph type="sldNum" sz="quarter" idx="10"/>
          </p:nvPr>
        </p:nvSpPr>
        <p:spPr/>
        <p:txBody>
          <a:bodyPr/>
          <a:lstStyle/>
          <a:p>
            <a:fld id="{5A1C20EE-FFC7-4FA3-8B73-515F2360B9B8}" type="slidenum">
              <a:rPr lang="nl-NL" smtClean="0"/>
              <a:t>4</a:t>
            </a:fld>
            <a:endParaRPr lang="nl-NL"/>
          </a:p>
        </p:txBody>
      </p:sp>
    </p:spTree>
    <p:extLst>
      <p:ext uri="{BB962C8B-B14F-4D97-AF65-F5344CB8AC3E}">
        <p14:creationId xmlns:p14="http://schemas.microsoft.com/office/powerpoint/2010/main" val="119818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20688" y="4139952"/>
            <a:ext cx="5486400" cy="4114800"/>
          </a:xfrm>
        </p:spPr>
        <p:txBody>
          <a:bodyPr/>
          <a:lstStyle/>
          <a:p>
            <a:r>
              <a:rPr lang="nl-NL" sz="1100" dirty="0"/>
              <a:t>Wat is MVO? MVO staat voor maatschappelijk verantwoord ondernemen.</a:t>
            </a:r>
          </a:p>
          <a:p>
            <a:r>
              <a:rPr lang="nl-NL" sz="1100" dirty="0"/>
              <a:t> </a:t>
            </a:r>
          </a:p>
          <a:p>
            <a:r>
              <a:rPr lang="nl-NL" sz="1100" dirty="0"/>
              <a:t>MVO is een integrale visie op een duurzame bedrijfsvoering. Een bedrijf dat maatschappelijk verantwoord onderneemt, maakt bij iedere bedrijfsbeslissing een afweging tussen de verschillende maatschappelijke en economische effecten hiervan, en houdt hierbij rekening met stakeholderbelangen. Elke bedrijfsbeslissing heeft immers invloed op de stakeholders (belanghebbenden) van een bedrijf. Dat kunnen medewerkers of klanten zijn, maar bijvoorbeeld ook omwonenden, leveranciers, investeerders en ook ‘de maatschappij’ in algemene zin. </a:t>
            </a:r>
          </a:p>
          <a:p>
            <a:r>
              <a:rPr lang="nl-NL" sz="1100" dirty="0"/>
              <a:t>Het is voor bedrijven belangrijk om het gesprek aan te gaan met hun stakeholders. Zo krijgt een bedrijf inzicht in de gevolgen van een beslissing voor anderen. Ook is het belangrijk dat het bedrijf transparant is over zijn activiteiten en de maatschappelijke effecten hiervan.</a:t>
            </a:r>
          </a:p>
          <a:p>
            <a:r>
              <a:rPr lang="nl-NL" sz="1100" dirty="0"/>
              <a:t> </a:t>
            </a:r>
          </a:p>
          <a:p>
            <a:r>
              <a:rPr lang="nl-NL" sz="1100" dirty="0"/>
              <a:t>MVO gaat niet alleen over het verduurzamen van de bestaande bedrijfsactiviteiten. Veel bedrijven gaan een stap verder en richten zich op nieuwe markten en </a:t>
            </a:r>
            <a:r>
              <a:rPr lang="nl-NL" sz="1100" dirty="0" err="1"/>
              <a:t>businessmodellen</a:t>
            </a:r>
            <a:r>
              <a:rPr lang="nl-NL" sz="1100" dirty="0"/>
              <a:t> gericht op winst voor mens, maatschappij en milieu.</a:t>
            </a:r>
          </a:p>
          <a:p>
            <a:r>
              <a:rPr lang="nl-NL" sz="1100" dirty="0"/>
              <a:t> </a:t>
            </a:r>
          </a:p>
          <a:p>
            <a:endParaRPr lang="nl-NL" dirty="0"/>
          </a:p>
        </p:txBody>
      </p:sp>
      <p:sp>
        <p:nvSpPr>
          <p:cNvPr id="4" name="Tijdelijke aanduiding voor dianummer 3"/>
          <p:cNvSpPr>
            <a:spLocks noGrp="1"/>
          </p:cNvSpPr>
          <p:nvPr>
            <p:ph type="sldNum" sz="quarter" idx="10"/>
          </p:nvPr>
        </p:nvSpPr>
        <p:spPr/>
        <p:txBody>
          <a:bodyPr/>
          <a:lstStyle/>
          <a:p>
            <a:fld id="{75D5DC74-B6C5-453A-BA10-86CCB3BEEC70}" type="slidenum">
              <a:rPr lang="nl-NL" smtClean="0"/>
              <a:t>17</a:t>
            </a:fld>
            <a:endParaRPr lang="nl-NL"/>
          </a:p>
        </p:txBody>
      </p:sp>
    </p:spTree>
    <p:extLst>
      <p:ext uri="{BB962C8B-B14F-4D97-AF65-F5344CB8AC3E}">
        <p14:creationId xmlns:p14="http://schemas.microsoft.com/office/powerpoint/2010/main" val="3903902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MVO:</a:t>
            </a:r>
          </a:p>
          <a:p>
            <a:r>
              <a:rPr lang="nl-NL" dirty="0"/>
              <a:t> Creëert waarde op economisch (Profit), ecologisch (</a:t>
            </a:r>
            <a:r>
              <a:rPr lang="nl-NL" dirty="0" err="1"/>
              <a:t>Planet</a:t>
            </a:r>
            <a:r>
              <a:rPr lang="nl-NL" dirty="0"/>
              <a:t>) en sociaal (People) gebied. Dit noemen we de 3 P's.</a:t>
            </a:r>
            <a:br>
              <a:rPr lang="nl-NL" dirty="0"/>
            </a:br>
            <a:endParaRPr lang="nl-NL" dirty="0"/>
          </a:p>
          <a:p>
            <a:r>
              <a:rPr lang="nl-NL" dirty="0"/>
              <a:t> Speelt een rol in alle bedrijfsprocessen. Van inkoop tot marketing en van productie tot HRM: overal spelen maatschappelijke vraagstukken.</a:t>
            </a:r>
            <a:br>
              <a:rPr lang="nl-NL" dirty="0"/>
            </a:br>
            <a:endParaRPr lang="nl-NL" dirty="0"/>
          </a:p>
          <a:p>
            <a:r>
              <a:rPr lang="nl-NL" dirty="0"/>
              <a:t> Betekent dat een bedrijf afwegingen moet maken tussen verschillende stakeholderbelangen: de belangen van betrokken personen, bedrijven en organisaties.</a:t>
            </a:r>
            <a:br>
              <a:rPr lang="nl-NL" dirty="0"/>
            </a:br>
            <a:endParaRPr lang="nl-NL" dirty="0"/>
          </a:p>
          <a:p>
            <a:r>
              <a:rPr lang="nl-NL" dirty="0"/>
              <a:t> Is voor ieder bedrijf anders. Dit hangt af van bedrijfsgrootte, sector, cultuur van de onderneming en bedrijfsstrategie.</a:t>
            </a:r>
            <a:br>
              <a:rPr lang="nl-NL" dirty="0"/>
            </a:br>
            <a:endParaRPr lang="nl-NL" dirty="0"/>
          </a:p>
          <a:p>
            <a:r>
              <a:rPr lang="nl-NL" dirty="0"/>
              <a:t> Is een proces en geen eindbestemming. De doelen veranderen in de tijd en met elke bedrijfsbeslissing.</a:t>
            </a:r>
          </a:p>
          <a:p>
            <a:endParaRPr lang="nl-NL" dirty="0"/>
          </a:p>
        </p:txBody>
      </p:sp>
      <p:sp>
        <p:nvSpPr>
          <p:cNvPr id="4" name="Tijdelijke aanduiding voor dianummer 3"/>
          <p:cNvSpPr>
            <a:spLocks noGrp="1"/>
          </p:cNvSpPr>
          <p:nvPr>
            <p:ph type="sldNum" sz="quarter" idx="10"/>
          </p:nvPr>
        </p:nvSpPr>
        <p:spPr/>
        <p:txBody>
          <a:bodyPr/>
          <a:lstStyle/>
          <a:p>
            <a:fld id="{75D5DC74-B6C5-453A-BA10-86CCB3BEEC70}" type="slidenum">
              <a:rPr lang="nl-NL" smtClean="0"/>
              <a:t>18</a:t>
            </a:fld>
            <a:endParaRPr lang="nl-NL"/>
          </a:p>
        </p:txBody>
      </p:sp>
    </p:spTree>
    <p:extLst>
      <p:ext uri="{BB962C8B-B14F-4D97-AF65-F5344CB8AC3E}">
        <p14:creationId xmlns:p14="http://schemas.microsoft.com/office/powerpoint/2010/main" val="164083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Waarom MVO?</a:t>
            </a:r>
          </a:p>
          <a:p>
            <a:endParaRPr lang="nl-NL" dirty="0"/>
          </a:p>
          <a:p>
            <a:r>
              <a:rPr lang="nl-NL" sz="1100" dirty="0"/>
              <a:t>Bedrijven hebben verschillende redenen om zich met MVO bezig te houden. In de praktijk spelen altijd meerdere motieven een rol. We onderscheiden 3 hoofdmotieven:</a:t>
            </a:r>
          </a:p>
          <a:p>
            <a:r>
              <a:rPr lang="nl-NL" sz="1100" dirty="0"/>
              <a:t> </a:t>
            </a:r>
          </a:p>
          <a:p>
            <a:r>
              <a:rPr lang="nl-NL" sz="1100" dirty="0"/>
              <a:t>MVO omdat het loont </a:t>
            </a:r>
          </a:p>
          <a:p>
            <a:r>
              <a:rPr lang="nl-NL" sz="1100" dirty="0"/>
              <a:t>MVO draagt bij aan de financiële prestaties van bedrijven. Onder meer door de stijgende vraag naar duurzame producten en diensten, maar bijvoorbeeld ook omdat MVO de arbeidsproductiviteit verhoogt. In ons dossier MVO loont vindt u alle financiële voordelen van MVO op een rij.</a:t>
            </a:r>
          </a:p>
          <a:p>
            <a:r>
              <a:rPr lang="nl-NL" sz="1100" dirty="0"/>
              <a:t> </a:t>
            </a:r>
          </a:p>
          <a:p>
            <a:r>
              <a:rPr lang="nl-NL" sz="1100" dirty="0"/>
              <a:t>MVO omdat het moet </a:t>
            </a:r>
          </a:p>
          <a:p>
            <a:r>
              <a:rPr lang="nl-NL" sz="1100" dirty="0"/>
              <a:t>Soms worden bedrijven gedwongen om zich (meer) met MVO bezig te houden. Bijvoorbeeld door consumentenboycots, mediaschandalen, stakingen of ingrijpen van de overheid. Vaak houden ze zich dan niet aan de minimale maatschappelijke normen, waardoor ze hun ‘</a:t>
            </a:r>
            <a:r>
              <a:rPr lang="nl-NL" sz="1100" dirty="0" err="1"/>
              <a:t>license</a:t>
            </a:r>
            <a:r>
              <a:rPr lang="nl-NL" sz="1100" dirty="0"/>
              <a:t> </a:t>
            </a:r>
            <a:r>
              <a:rPr lang="nl-NL" sz="1100" dirty="0" err="1"/>
              <a:t>to</a:t>
            </a:r>
            <a:r>
              <a:rPr lang="nl-NL" sz="1100" dirty="0"/>
              <a:t> </a:t>
            </a:r>
            <a:r>
              <a:rPr lang="nl-NL" sz="1100" dirty="0" err="1"/>
              <a:t>operate</a:t>
            </a:r>
            <a:r>
              <a:rPr lang="nl-NL" sz="1100" dirty="0"/>
              <a:t>’ verliezen. Bedrijven die zich met MVO bezig houden krijgen minder te maken met zulke acties en boycots.</a:t>
            </a:r>
          </a:p>
          <a:p>
            <a:r>
              <a:rPr lang="nl-NL" sz="1100" dirty="0"/>
              <a:t> </a:t>
            </a:r>
          </a:p>
          <a:p>
            <a:r>
              <a:rPr lang="nl-NL" sz="1100" dirty="0"/>
              <a:t>MVO omdat het hoort </a:t>
            </a:r>
          </a:p>
          <a:p>
            <a:r>
              <a:rPr lang="nl-NL" sz="1100" dirty="0"/>
              <a:t>Niet alleen financiële overwegingen spelen een rol bij MVO. Veel bedrijven doen het omdat zij een steentje willen bijdragen aan de maatschappij en ze het milieu niet teveel willen belasten. Ze doen aan MVO omdat ze vinden dat het hoort. Bij sommige ondernemingen, zoals </a:t>
            </a:r>
            <a:r>
              <a:rPr lang="nl-NL" sz="1100" dirty="0" err="1"/>
              <a:t>Triodos</a:t>
            </a:r>
            <a:r>
              <a:rPr lang="nl-NL" sz="1100" dirty="0"/>
              <a:t> Bank en Ecostyle, liggen ethische motieven zelfs aan de basis van het bedrijf. Duurzaamheid vormt de kern van hun bedrijfsstrategie</a:t>
            </a:r>
            <a:r>
              <a:rPr lang="nl-NL" dirty="0"/>
              <a:t>.</a:t>
            </a:r>
          </a:p>
          <a:p>
            <a:endParaRPr lang="nl-NL" dirty="0"/>
          </a:p>
        </p:txBody>
      </p:sp>
      <p:sp>
        <p:nvSpPr>
          <p:cNvPr id="4" name="Tijdelijke aanduiding voor dianummer 3"/>
          <p:cNvSpPr>
            <a:spLocks noGrp="1"/>
          </p:cNvSpPr>
          <p:nvPr>
            <p:ph type="sldNum" sz="quarter" idx="10"/>
          </p:nvPr>
        </p:nvSpPr>
        <p:spPr/>
        <p:txBody>
          <a:bodyPr/>
          <a:lstStyle/>
          <a:p>
            <a:fld id="{75D5DC74-B6C5-453A-BA10-86CCB3BEEC70}" type="slidenum">
              <a:rPr lang="nl-NL" smtClean="0"/>
              <a:t>19</a:t>
            </a:fld>
            <a:endParaRPr lang="nl-NL"/>
          </a:p>
        </p:txBody>
      </p:sp>
    </p:spTree>
    <p:extLst>
      <p:ext uri="{BB962C8B-B14F-4D97-AF65-F5344CB8AC3E}">
        <p14:creationId xmlns:p14="http://schemas.microsoft.com/office/powerpoint/2010/main" val="3657093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normAutofit/>
          </a:bodyPr>
          <a:lstStyle>
            <a:lvl1pPr>
              <a:defRPr sz="2800">
                <a:latin typeface="Arial" pitchFamily="34" charset="0"/>
                <a:cs typeface="Arial" pitchFamily="34" charset="0"/>
              </a:defRPr>
            </a:lvl1pPr>
          </a:lstStyle>
          <a:p>
            <a:r>
              <a:rPr lang="nl-NL" dirty="0"/>
              <a:t>Klik om de stijl te bewerken</a:t>
            </a:r>
          </a:p>
        </p:txBody>
      </p:sp>
      <p:sp>
        <p:nvSpPr>
          <p:cNvPr id="3" name="Ondertitel 2"/>
          <p:cNvSpPr>
            <a:spLocks noGrp="1"/>
          </p:cNvSpPr>
          <p:nvPr>
            <p:ph type="subTitle" idx="1"/>
          </p:nvPr>
        </p:nvSpPr>
        <p:spPr>
          <a:xfrm>
            <a:off x="1371600" y="3886200"/>
            <a:ext cx="64008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88B96D6-23DC-42F7-9FF5-BC4024A1B23A}" type="datetime1">
              <a:rPr lang="nl-NL" smtClean="0"/>
              <a:t>9-6-2020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192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0FD45266-F890-4970-A83C-6C5D146B1C33}" type="datetime1">
              <a:rPr lang="nl-NL" smtClean="0"/>
              <a:t>9-6-2020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172719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979712" y="332656"/>
            <a:ext cx="6645424" cy="648072"/>
          </a:xfrm>
        </p:spPr>
        <p:txBody>
          <a:bodyPr>
            <a:noAutofit/>
          </a:bodyPr>
          <a:lstStyle>
            <a:lvl1pPr algn="l">
              <a:defRPr sz="2800" b="1">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idx="1"/>
          </p:nvPr>
        </p:nvSpPr>
        <p:spPr>
          <a:xfrm>
            <a:off x="2051720" y="1196752"/>
            <a:ext cx="6635080"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CD08EB-AD44-4151-9FD5-81212A6F9907}" type="datetime1">
              <a:rPr lang="nl-NL" smtClean="0"/>
              <a:t>9-6-2020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7688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normAutofit/>
          </a:bodyPr>
          <a:lstStyle>
            <a:lvl1pPr algn="l">
              <a:defRPr sz="3600" b="1" cap="all">
                <a:latin typeface="Arial" pitchFamily="34" charset="0"/>
                <a:cs typeface="Arial"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408E49E-63D4-4733-BA6A-346356CB46FE}" type="datetime1">
              <a:rPr lang="nl-NL" smtClean="0"/>
              <a:t>9-6-2020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757338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FB11C57-4A85-4438-B9F3-8AB5696A2A7E}" type="datetime1">
              <a:rPr lang="nl-NL" smtClean="0"/>
              <a:t>9-6-2020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543783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32CD3091-38EB-4999-A78D-45CD8CD3BC30}" type="datetime1">
              <a:rPr lang="nl-NL" smtClean="0"/>
              <a:t>9-6-2020</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32410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49A70636-0A64-45ED-A0FD-74AABE82D857}" type="datetime1">
              <a:rPr lang="nl-NL" smtClean="0"/>
              <a:t>9-6-2020</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294256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1152262-A4DB-4E6A-B188-D6117ED32057}" type="datetime1">
              <a:rPr lang="nl-NL" smtClean="0"/>
              <a:t>9-6-2020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24592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F4CBB3-F458-4F3F-A9C5-FEE92DDE0966}" type="datetime1">
              <a:rPr lang="nl-NL" smtClean="0"/>
              <a:t>9-6-2020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171061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A6EC532-6837-4A6E-8415-84D5D1D9830D}" type="datetime1">
              <a:rPr lang="nl-NL" smtClean="0"/>
              <a:t>9-6-2020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64550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DD31F9-A8C3-401F-83B7-60F2CD688380}" type="datetime1">
              <a:rPr lang="nl-NL" smtClean="0"/>
              <a:t>9-6-2020</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06-09-2016</a:t>
            </a: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308CA-A037-474B-AA6E-6C7C048F3532}" type="slidenum">
              <a:rPr lang="nl-NL" smtClean="0"/>
              <a:t>‹nr.›</a:t>
            </a:fld>
            <a:endParaRPr lang="nl-NL"/>
          </a:p>
        </p:txBody>
      </p:sp>
      <p:pic>
        <p:nvPicPr>
          <p:cNvPr id="7"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6447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hGt02v8n37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youtube.com/watch?v=nOsq7kM_xiQ"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588"/>
            <a:ext cx="9142413"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ctrTitle"/>
          </p:nvPr>
        </p:nvSpPr>
        <p:spPr/>
        <p:txBody>
          <a:bodyPr/>
          <a:lstStyle/>
          <a:p>
            <a:r>
              <a:rPr lang="nl-NL" dirty="0"/>
              <a:t>Ronde balen persen</a:t>
            </a:r>
          </a:p>
        </p:txBody>
      </p:sp>
      <p:sp>
        <p:nvSpPr>
          <p:cNvPr id="3" name="Ondertitel 2"/>
          <p:cNvSpPr>
            <a:spLocks noGrp="1"/>
          </p:cNvSpPr>
          <p:nvPr>
            <p:ph type="subTitle" idx="1"/>
          </p:nvPr>
        </p:nvSpPr>
        <p:spPr/>
        <p:txBody>
          <a:bodyPr/>
          <a:lstStyle/>
          <a:p>
            <a:endParaRPr lang="nl-NL" dirty="0"/>
          </a:p>
        </p:txBody>
      </p:sp>
    </p:spTree>
    <p:extLst>
      <p:ext uri="{BB962C8B-B14F-4D97-AF65-F5344CB8AC3E}">
        <p14:creationId xmlns:p14="http://schemas.microsoft.com/office/powerpoint/2010/main" val="4240300181"/>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err="1"/>
              <a:t>Pickup</a:t>
            </a:r>
            <a:r>
              <a:rPr lang="nl-NL" dirty="0"/>
              <a:t> met curvebaan</a:t>
            </a:r>
          </a:p>
        </p:txBody>
      </p:sp>
      <p:pic>
        <p:nvPicPr>
          <p:cNvPr id="5" name="Tijdelijke aanduiding voor inhoud 4"/>
          <p:cNvPicPr>
            <a:picLocks noGrp="1" noChangeAspect="1"/>
          </p:cNvPicPr>
          <p:nvPr>
            <p:ph idx="1"/>
          </p:nvPr>
        </p:nvPicPr>
        <p:blipFill>
          <a:blip r:embed="rId2"/>
          <a:stretch>
            <a:fillRect/>
          </a:stretch>
        </p:blipFill>
        <p:spPr>
          <a:xfrm>
            <a:off x="1872865" y="1628800"/>
            <a:ext cx="6859118" cy="4292209"/>
          </a:xfrm>
          <a:prstGeom prst="rect">
            <a:avLst/>
          </a:prstGeom>
        </p:spPr>
      </p:pic>
    </p:spTree>
    <p:extLst>
      <p:ext uri="{BB962C8B-B14F-4D97-AF65-F5344CB8AC3E}">
        <p14:creationId xmlns:p14="http://schemas.microsoft.com/office/powerpoint/2010/main" val="3880764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err="1"/>
              <a:t>Curveloze</a:t>
            </a:r>
            <a:r>
              <a:rPr lang="nl-NL" dirty="0"/>
              <a:t> </a:t>
            </a:r>
            <a:r>
              <a:rPr lang="nl-NL" dirty="0" err="1"/>
              <a:t>Pickup</a:t>
            </a:r>
            <a:endParaRPr lang="nl-NL" dirty="0"/>
          </a:p>
        </p:txBody>
      </p:sp>
      <p:pic>
        <p:nvPicPr>
          <p:cNvPr id="4" name="Tijdelijke aanduiding voor inhoud 3"/>
          <p:cNvPicPr>
            <a:picLocks noGrp="1" noChangeAspect="1"/>
          </p:cNvPicPr>
          <p:nvPr>
            <p:ph idx="1"/>
          </p:nvPr>
        </p:nvPicPr>
        <p:blipFill>
          <a:blip r:embed="rId2"/>
          <a:stretch>
            <a:fillRect/>
          </a:stretch>
        </p:blipFill>
        <p:spPr>
          <a:xfrm>
            <a:off x="2774355" y="1268760"/>
            <a:ext cx="5056138" cy="4767521"/>
          </a:xfrm>
          <a:prstGeom prst="rect">
            <a:avLst/>
          </a:prstGeom>
        </p:spPr>
      </p:pic>
    </p:spTree>
    <p:extLst>
      <p:ext uri="{BB962C8B-B14F-4D97-AF65-F5344CB8AC3E}">
        <p14:creationId xmlns:p14="http://schemas.microsoft.com/office/powerpoint/2010/main" val="1171879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Het invoer / snij systeem</a:t>
            </a:r>
          </a:p>
        </p:txBody>
      </p:sp>
      <p:sp>
        <p:nvSpPr>
          <p:cNvPr id="6" name="Tijdelijke aanduiding voor inhoud 5"/>
          <p:cNvSpPr>
            <a:spLocks noGrp="1"/>
          </p:cNvSpPr>
          <p:nvPr>
            <p:ph idx="1"/>
          </p:nvPr>
        </p:nvSpPr>
        <p:spPr/>
        <p:txBody>
          <a:bodyPr/>
          <a:lstStyle/>
          <a:p>
            <a:pPr>
              <a:buFont typeface="Wingdings" panose="05000000000000000000" pitchFamily="2" charset="2"/>
              <a:buChar char="§"/>
            </a:pPr>
            <a:r>
              <a:rPr lang="nl-NL" dirty="0"/>
              <a:t>Heeft een rotorinvoer met meestal 2 korte vijzels</a:t>
            </a:r>
          </a:p>
          <a:p>
            <a:pPr>
              <a:buFont typeface="Wingdings" panose="05000000000000000000" pitchFamily="2" charset="2"/>
              <a:buChar char="§"/>
            </a:pPr>
            <a:r>
              <a:rPr lang="nl-NL" dirty="0"/>
              <a:t>Is uitgerust met messen, waarmee de snijlengte bepaald kan worden</a:t>
            </a:r>
          </a:p>
          <a:p>
            <a:pPr>
              <a:buFont typeface="Wingdings" panose="05000000000000000000" pitchFamily="2" charset="2"/>
              <a:buChar char="§"/>
            </a:pPr>
            <a:r>
              <a:rPr lang="nl-NL" dirty="0"/>
              <a:t>Heeft een mes beveiliging voor onrechtmatigheden</a:t>
            </a:r>
          </a:p>
        </p:txBody>
      </p:sp>
    </p:spTree>
    <p:extLst>
      <p:ext uri="{BB962C8B-B14F-4D97-AF65-F5344CB8AC3E}">
        <p14:creationId xmlns:p14="http://schemas.microsoft.com/office/powerpoint/2010/main" val="3333977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Invoerrotor</a:t>
            </a:r>
          </a:p>
        </p:txBody>
      </p:sp>
      <p:pic>
        <p:nvPicPr>
          <p:cNvPr id="4" name="Tijdelijke aanduiding voor inhoud 3"/>
          <p:cNvPicPr>
            <a:picLocks noGrp="1" noChangeAspect="1"/>
          </p:cNvPicPr>
          <p:nvPr>
            <p:ph idx="1"/>
          </p:nvPr>
        </p:nvPicPr>
        <p:blipFill>
          <a:blip r:embed="rId2"/>
          <a:stretch>
            <a:fillRect/>
          </a:stretch>
        </p:blipFill>
        <p:spPr>
          <a:xfrm>
            <a:off x="3416300" y="1285081"/>
            <a:ext cx="3905250" cy="4752975"/>
          </a:xfrm>
          <a:prstGeom prst="rect">
            <a:avLst/>
          </a:prstGeom>
        </p:spPr>
      </p:pic>
    </p:spTree>
    <p:extLst>
      <p:ext uri="{BB962C8B-B14F-4D97-AF65-F5344CB8AC3E}">
        <p14:creationId xmlns:p14="http://schemas.microsoft.com/office/powerpoint/2010/main" val="2588902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Bodemplaat met invoerrotor</a:t>
            </a:r>
          </a:p>
        </p:txBody>
      </p:sp>
      <p:pic>
        <p:nvPicPr>
          <p:cNvPr id="4" name="Tijdelijke aanduiding voor inhoud 3"/>
          <p:cNvPicPr>
            <a:picLocks noGrp="1" noChangeAspect="1"/>
          </p:cNvPicPr>
          <p:nvPr>
            <p:ph idx="1"/>
          </p:nvPr>
        </p:nvPicPr>
        <p:blipFill>
          <a:blip r:embed="rId2"/>
          <a:stretch>
            <a:fillRect/>
          </a:stretch>
        </p:blipFill>
        <p:spPr>
          <a:xfrm>
            <a:off x="2261963" y="1196975"/>
            <a:ext cx="6213923" cy="4929188"/>
          </a:xfrm>
          <a:prstGeom prst="rect">
            <a:avLst/>
          </a:prstGeom>
        </p:spPr>
      </p:pic>
    </p:spTree>
    <p:extLst>
      <p:ext uri="{BB962C8B-B14F-4D97-AF65-F5344CB8AC3E}">
        <p14:creationId xmlns:p14="http://schemas.microsoft.com/office/powerpoint/2010/main" val="597747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Bodemplaat met beveiliging</a:t>
            </a:r>
          </a:p>
        </p:txBody>
      </p:sp>
      <p:pic>
        <p:nvPicPr>
          <p:cNvPr id="4" name="Tijdelijke aanduiding voor inhoud 3"/>
          <p:cNvPicPr>
            <a:picLocks noGrp="1" noChangeAspect="1"/>
          </p:cNvPicPr>
          <p:nvPr>
            <p:ph idx="1"/>
          </p:nvPr>
        </p:nvPicPr>
        <p:blipFill>
          <a:blip r:embed="rId2"/>
          <a:stretch>
            <a:fillRect/>
          </a:stretch>
        </p:blipFill>
        <p:spPr>
          <a:xfrm>
            <a:off x="2699792" y="1412777"/>
            <a:ext cx="4320480" cy="5328592"/>
          </a:xfrm>
          <a:prstGeom prst="rect">
            <a:avLst/>
          </a:prstGeom>
        </p:spPr>
      </p:pic>
    </p:spTree>
    <p:extLst>
      <p:ext uri="{BB962C8B-B14F-4D97-AF65-F5344CB8AC3E}">
        <p14:creationId xmlns:p14="http://schemas.microsoft.com/office/powerpoint/2010/main" val="3758850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Perskamer</a:t>
            </a:r>
          </a:p>
        </p:txBody>
      </p:sp>
      <p:sp>
        <p:nvSpPr>
          <p:cNvPr id="3" name="Tijdelijke aanduiding voor inhoud 2"/>
          <p:cNvSpPr>
            <a:spLocks noGrp="1"/>
          </p:cNvSpPr>
          <p:nvPr>
            <p:ph idx="1"/>
          </p:nvPr>
        </p:nvSpPr>
        <p:spPr/>
        <p:txBody>
          <a:bodyPr/>
          <a:lstStyle/>
          <a:p>
            <a:pPr>
              <a:buFont typeface="Wingdings" panose="05000000000000000000" pitchFamily="2" charset="2"/>
              <a:buChar char="§"/>
            </a:pPr>
            <a:r>
              <a:rPr lang="nl-NL" dirty="0"/>
              <a:t>Kan uitgevoerd zijn als vaste perskamer;</a:t>
            </a:r>
          </a:p>
          <a:p>
            <a:pPr>
              <a:buFont typeface="Wingdings" panose="05000000000000000000" pitchFamily="2" charset="2"/>
              <a:buChar char="§"/>
            </a:pPr>
            <a:r>
              <a:rPr lang="nl-NL" dirty="0"/>
              <a:t>Kan uitgevoerd zijn als variabele perskamer.</a:t>
            </a:r>
          </a:p>
        </p:txBody>
      </p:sp>
    </p:spTree>
    <p:extLst>
      <p:ext uri="{BB962C8B-B14F-4D97-AF65-F5344CB8AC3E}">
        <p14:creationId xmlns:p14="http://schemas.microsoft.com/office/powerpoint/2010/main" val="3364240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Pers met vaste perskamer</a:t>
            </a:r>
          </a:p>
        </p:txBody>
      </p:sp>
      <p:sp>
        <p:nvSpPr>
          <p:cNvPr id="3" name="Tijdelijke aanduiding voor inhoud 2"/>
          <p:cNvSpPr>
            <a:spLocks noGrp="1"/>
          </p:cNvSpPr>
          <p:nvPr>
            <p:ph idx="1"/>
          </p:nvPr>
        </p:nvSpPr>
        <p:spPr>
          <a:xfrm>
            <a:off x="457200" y="620688"/>
            <a:ext cx="9875440" cy="5505475"/>
          </a:xfrm>
        </p:spPr>
        <p:txBody>
          <a:bodyPr>
            <a:normAutofit/>
          </a:bodyPr>
          <a:lstStyle/>
          <a:p>
            <a:pPr marL="0" indent="0">
              <a:buNone/>
            </a:pPr>
            <a:endParaRPr lang="nl-NL" dirty="0"/>
          </a:p>
          <a:p>
            <a:endParaRPr lang="nl-NL" dirty="0"/>
          </a:p>
          <a:p>
            <a:endParaRPr lang="nl-NL" dirty="0"/>
          </a:p>
          <a:p>
            <a:pPr marL="0" indent="0">
              <a:buNone/>
            </a:pPr>
            <a:endParaRPr lang="nl-NL" dirty="0"/>
          </a:p>
        </p:txBody>
      </p:sp>
      <p:pic>
        <p:nvPicPr>
          <p:cNvPr id="4" name="Afbeelding 3"/>
          <p:cNvPicPr>
            <a:picLocks noChangeAspect="1"/>
          </p:cNvPicPr>
          <p:nvPr/>
        </p:nvPicPr>
        <p:blipFill>
          <a:blip r:embed="rId3"/>
          <a:stretch>
            <a:fillRect/>
          </a:stretch>
        </p:blipFill>
        <p:spPr>
          <a:xfrm>
            <a:off x="971600" y="1267640"/>
            <a:ext cx="7149480" cy="4211570"/>
          </a:xfrm>
          <a:prstGeom prst="rect">
            <a:avLst/>
          </a:prstGeom>
        </p:spPr>
      </p:pic>
    </p:spTree>
    <p:extLst>
      <p:ext uri="{BB962C8B-B14F-4D97-AF65-F5344CB8AC3E}">
        <p14:creationId xmlns:p14="http://schemas.microsoft.com/office/powerpoint/2010/main" val="2151748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Pers met variabele perskamer</a:t>
            </a:r>
          </a:p>
        </p:txBody>
      </p:sp>
      <p:pic>
        <p:nvPicPr>
          <p:cNvPr id="4" name="Tijdelijke aanduiding voor inhoud 3"/>
          <p:cNvPicPr>
            <a:picLocks noGrp="1" noChangeAspect="1"/>
          </p:cNvPicPr>
          <p:nvPr>
            <p:ph idx="1"/>
          </p:nvPr>
        </p:nvPicPr>
        <p:blipFill>
          <a:blip r:embed="rId3"/>
          <a:stretch>
            <a:fillRect/>
          </a:stretch>
        </p:blipFill>
        <p:spPr>
          <a:xfrm>
            <a:off x="1424336" y="1196752"/>
            <a:ext cx="7200800" cy="4197357"/>
          </a:xfrm>
          <a:prstGeom prst="rect">
            <a:avLst/>
          </a:prstGeom>
        </p:spPr>
      </p:pic>
    </p:spTree>
    <p:extLst>
      <p:ext uri="{BB962C8B-B14F-4D97-AF65-F5344CB8AC3E}">
        <p14:creationId xmlns:p14="http://schemas.microsoft.com/office/powerpoint/2010/main" val="710725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t>Krone non-stop ronde balenpers met variabele kamer</a:t>
            </a:r>
          </a:p>
        </p:txBody>
      </p:sp>
      <p:sp>
        <p:nvSpPr>
          <p:cNvPr id="5" name="Tijdelijke aanduiding voor inhoud 4">
            <a:extLst>
              <a:ext uri="{FF2B5EF4-FFF2-40B4-BE49-F238E27FC236}">
                <a16:creationId xmlns:a16="http://schemas.microsoft.com/office/drawing/2014/main" id="{D4814708-ABBA-4BB4-9CEB-215C2BD99D3C}"/>
              </a:ext>
            </a:extLst>
          </p:cNvPr>
          <p:cNvSpPr>
            <a:spLocks noGrp="1"/>
          </p:cNvSpPr>
          <p:nvPr>
            <p:ph idx="1"/>
          </p:nvPr>
        </p:nvSpPr>
        <p:spPr/>
        <p:txBody>
          <a:bodyPr>
            <a:normAutofit lnSpcReduction="10000"/>
          </a:bodyPr>
          <a:lstStyle/>
          <a:p>
            <a:endParaRPr lang="nl-NL" dirty="0">
              <a:hlinkClick r:id="rId3"/>
            </a:endParaRPr>
          </a:p>
          <a:p>
            <a:endParaRPr lang="nl-NL" dirty="0">
              <a:hlinkClick r:id="rId3"/>
            </a:endParaRPr>
          </a:p>
          <a:p>
            <a:endParaRPr lang="nl-NL" dirty="0">
              <a:hlinkClick r:id="rId3"/>
            </a:endParaRPr>
          </a:p>
          <a:p>
            <a:endParaRPr lang="nl-NL" dirty="0">
              <a:hlinkClick r:id="rId3"/>
            </a:endParaRPr>
          </a:p>
          <a:p>
            <a:endParaRPr lang="nl-NL" dirty="0">
              <a:hlinkClick r:id="rId3"/>
            </a:endParaRPr>
          </a:p>
          <a:p>
            <a:endParaRPr lang="nl-NL" dirty="0">
              <a:hlinkClick r:id="rId3"/>
            </a:endParaRPr>
          </a:p>
          <a:p>
            <a:endParaRPr lang="nl-NL" dirty="0">
              <a:hlinkClick r:id="rId3"/>
            </a:endParaRPr>
          </a:p>
          <a:p>
            <a:endParaRPr lang="nl-NL" dirty="0">
              <a:hlinkClick r:id="rId3"/>
            </a:endParaRPr>
          </a:p>
          <a:p>
            <a:r>
              <a:rPr lang="nl-NL" dirty="0">
                <a:hlinkClick r:id="rId3"/>
              </a:rPr>
              <a:t>https://www.youtube.com/watch?v=hGt02v8n37U</a:t>
            </a:r>
            <a:endParaRPr lang="nl-NL" dirty="0"/>
          </a:p>
          <a:p>
            <a:endParaRPr lang="nl-NL" dirty="0"/>
          </a:p>
        </p:txBody>
      </p:sp>
      <p:pic>
        <p:nvPicPr>
          <p:cNvPr id="2" name="Afbeelding 1">
            <a:extLst>
              <a:ext uri="{FF2B5EF4-FFF2-40B4-BE49-F238E27FC236}">
                <a16:creationId xmlns:a16="http://schemas.microsoft.com/office/drawing/2014/main" id="{8ACD2022-265D-4FDD-9C2B-A8A2E6180F06}"/>
              </a:ext>
            </a:extLst>
          </p:cNvPr>
          <p:cNvPicPr>
            <a:picLocks noChangeAspect="1"/>
          </p:cNvPicPr>
          <p:nvPr/>
        </p:nvPicPr>
        <p:blipFill>
          <a:blip r:embed="rId4"/>
          <a:stretch>
            <a:fillRect/>
          </a:stretch>
        </p:blipFill>
        <p:spPr>
          <a:xfrm>
            <a:off x="1835696" y="1125179"/>
            <a:ext cx="6635080" cy="3470380"/>
          </a:xfrm>
          <a:prstGeom prst="rect">
            <a:avLst/>
          </a:prstGeom>
        </p:spPr>
      </p:pic>
    </p:spTree>
    <p:extLst>
      <p:ext uri="{BB962C8B-B14F-4D97-AF65-F5344CB8AC3E}">
        <p14:creationId xmlns:p14="http://schemas.microsoft.com/office/powerpoint/2010/main" val="2994487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 twee types ronde balenpersen</a:t>
            </a:r>
          </a:p>
        </p:txBody>
      </p:sp>
      <p:sp>
        <p:nvSpPr>
          <p:cNvPr id="3" name="Tijdelijke aanduiding voor inhoud 2"/>
          <p:cNvSpPr>
            <a:spLocks noGrp="1"/>
          </p:cNvSpPr>
          <p:nvPr>
            <p:ph idx="1"/>
          </p:nvPr>
        </p:nvSpPr>
        <p:spPr/>
        <p:txBody>
          <a:bodyPr/>
          <a:lstStyle/>
          <a:p>
            <a:pPr marL="0" indent="0">
              <a:buNone/>
            </a:pPr>
            <a:r>
              <a:rPr lang="nl-NL" b="1" dirty="0"/>
              <a:t>Vaste perskamer</a:t>
            </a:r>
            <a:r>
              <a:rPr lang="nl-NL" dirty="0"/>
              <a:t> :</a:t>
            </a:r>
          </a:p>
          <a:p>
            <a:pPr marL="0" indent="0">
              <a:buNone/>
            </a:pPr>
            <a:endParaRPr lang="nl-NL" dirty="0"/>
          </a:p>
          <a:p>
            <a:pPr marL="0" indent="0">
              <a:buNone/>
            </a:pPr>
            <a:r>
              <a:rPr lang="nl-NL" dirty="0"/>
              <a:t>Hierbij zijn alle balen even groot</a:t>
            </a:r>
          </a:p>
          <a:p>
            <a:pPr marL="0" indent="0">
              <a:buNone/>
            </a:pPr>
            <a:endParaRPr lang="nl-NL" dirty="0"/>
          </a:p>
          <a:p>
            <a:pPr marL="0" indent="0">
              <a:buNone/>
            </a:pPr>
            <a:r>
              <a:rPr lang="nl-NL" b="1" dirty="0"/>
              <a:t>Variabele perskamer</a:t>
            </a:r>
            <a:r>
              <a:rPr lang="nl-NL" dirty="0"/>
              <a:t> :</a:t>
            </a:r>
          </a:p>
          <a:p>
            <a:pPr marL="0" indent="0">
              <a:buNone/>
            </a:pPr>
            <a:endParaRPr lang="nl-NL" dirty="0"/>
          </a:p>
          <a:p>
            <a:pPr marL="0" indent="0">
              <a:buNone/>
            </a:pPr>
            <a:r>
              <a:rPr lang="nl-NL" dirty="0"/>
              <a:t>Hierbij is de pakgrootte instelbaar</a:t>
            </a:r>
          </a:p>
          <a:p>
            <a:endParaRPr lang="nl-NL" dirty="0"/>
          </a:p>
        </p:txBody>
      </p:sp>
    </p:spTree>
    <p:extLst>
      <p:ext uri="{BB962C8B-B14F-4D97-AF65-F5344CB8AC3E}">
        <p14:creationId xmlns:p14="http://schemas.microsoft.com/office/powerpoint/2010/main" val="23312122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Krone ronde balenpers met </a:t>
            </a:r>
            <a:r>
              <a:rPr lang="nl-NL" dirty="0" err="1"/>
              <a:t>semie</a:t>
            </a:r>
            <a:r>
              <a:rPr lang="nl-NL" dirty="0"/>
              <a:t> variabele perskamer</a:t>
            </a:r>
          </a:p>
        </p:txBody>
      </p:sp>
      <p:sp>
        <p:nvSpPr>
          <p:cNvPr id="4" name="Tijdelijke aanduiding voor inhoud 3">
            <a:extLst>
              <a:ext uri="{FF2B5EF4-FFF2-40B4-BE49-F238E27FC236}">
                <a16:creationId xmlns:a16="http://schemas.microsoft.com/office/drawing/2014/main" id="{C115D30F-3AD5-4E20-B2FA-D9F922E2B790}"/>
              </a:ext>
            </a:extLst>
          </p:cNvPr>
          <p:cNvSpPr>
            <a:spLocks noGrp="1"/>
          </p:cNvSpPr>
          <p:nvPr>
            <p:ph idx="1"/>
          </p:nvPr>
        </p:nvSpPr>
        <p:spPr/>
        <p:txBody>
          <a:bodyPr/>
          <a:lstStyle/>
          <a:p>
            <a:endParaRPr lang="nl-NL" dirty="0">
              <a:hlinkClick r:id="rId2"/>
            </a:endParaRPr>
          </a:p>
          <a:p>
            <a:endParaRPr lang="nl-NL" dirty="0">
              <a:hlinkClick r:id="rId2"/>
            </a:endParaRPr>
          </a:p>
          <a:p>
            <a:endParaRPr lang="nl-NL" dirty="0">
              <a:hlinkClick r:id="rId2"/>
            </a:endParaRPr>
          </a:p>
          <a:p>
            <a:endParaRPr lang="nl-NL" dirty="0">
              <a:hlinkClick r:id="rId2"/>
            </a:endParaRPr>
          </a:p>
          <a:p>
            <a:endParaRPr lang="nl-NL" dirty="0">
              <a:hlinkClick r:id="rId2"/>
            </a:endParaRPr>
          </a:p>
          <a:p>
            <a:endParaRPr lang="nl-NL" dirty="0">
              <a:hlinkClick r:id="rId2"/>
            </a:endParaRPr>
          </a:p>
          <a:p>
            <a:endParaRPr lang="nl-NL" dirty="0">
              <a:hlinkClick r:id="rId2"/>
            </a:endParaRPr>
          </a:p>
          <a:p>
            <a:r>
              <a:rPr lang="nl-NL" dirty="0">
                <a:hlinkClick r:id="rId2"/>
              </a:rPr>
              <a:t>https://www.youtube.com/watch?v=nOsq7kM_xiQ</a:t>
            </a:r>
            <a:endParaRPr lang="nl-NL" dirty="0"/>
          </a:p>
        </p:txBody>
      </p:sp>
      <p:pic>
        <p:nvPicPr>
          <p:cNvPr id="3" name="Afbeelding 2">
            <a:extLst>
              <a:ext uri="{FF2B5EF4-FFF2-40B4-BE49-F238E27FC236}">
                <a16:creationId xmlns:a16="http://schemas.microsoft.com/office/drawing/2014/main" id="{B2672692-1457-41F4-92A0-E312702D0282}"/>
              </a:ext>
            </a:extLst>
          </p:cNvPr>
          <p:cNvPicPr>
            <a:picLocks noChangeAspect="1"/>
          </p:cNvPicPr>
          <p:nvPr/>
        </p:nvPicPr>
        <p:blipFill>
          <a:blip r:embed="rId3"/>
          <a:stretch>
            <a:fillRect/>
          </a:stretch>
        </p:blipFill>
        <p:spPr>
          <a:xfrm>
            <a:off x="2915816" y="1196752"/>
            <a:ext cx="4176464" cy="3596049"/>
          </a:xfrm>
          <a:prstGeom prst="rect">
            <a:avLst/>
          </a:prstGeom>
        </p:spPr>
      </p:pic>
    </p:spTree>
    <p:extLst>
      <p:ext uri="{BB962C8B-B14F-4D97-AF65-F5344CB8AC3E}">
        <p14:creationId xmlns:p14="http://schemas.microsoft.com/office/powerpoint/2010/main" val="3912139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Werken met de ronde balen pers</a:t>
            </a:r>
          </a:p>
        </p:txBody>
      </p:sp>
      <p:pic>
        <p:nvPicPr>
          <p:cNvPr id="4" name="Tijdelijke aanduiding voor inhoud 3"/>
          <p:cNvPicPr>
            <a:picLocks noGrp="1" noChangeAspect="1"/>
          </p:cNvPicPr>
          <p:nvPr>
            <p:ph idx="1"/>
          </p:nvPr>
        </p:nvPicPr>
        <p:blipFill>
          <a:blip r:embed="rId2"/>
          <a:stretch>
            <a:fillRect/>
          </a:stretch>
        </p:blipFill>
        <p:spPr>
          <a:xfrm>
            <a:off x="4316412" y="1866106"/>
            <a:ext cx="2105025" cy="3590925"/>
          </a:xfrm>
          <a:prstGeom prst="rect">
            <a:avLst/>
          </a:prstGeom>
        </p:spPr>
      </p:pic>
    </p:spTree>
    <p:extLst>
      <p:ext uri="{BB962C8B-B14F-4D97-AF65-F5344CB8AC3E}">
        <p14:creationId xmlns:p14="http://schemas.microsoft.com/office/powerpoint/2010/main" val="1099303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Componenten</a:t>
            </a:r>
          </a:p>
        </p:txBody>
      </p:sp>
      <p:pic>
        <p:nvPicPr>
          <p:cNvPr id="4" name="Tijdelijke aanduiding voor inhoud 3"/>
          <p:cNvPicPr>
            <a:picLocks noGrp="1" noChangeAspect="1"/>
          </p:cNvPicPr>
          <p:nvPr>
            <p:ph idx="1"/>
          </p:nvPr>
        </p:nvPicPr>
        <p:blipFill>
          <a:blip r:embed="rId2"/>
          <a:stretch>
            <a:fillRect/>
          </a:stretch>
        </p:blipFill>
        <p:spPr>
          <a:xfrm>
            <a:off x="3371476" y="1196975"/>
            <a:ext cx="3994897" cy="4929188"/>
          </a:xfrm>
          <a:prstGeom prst="rect">
            <a:avLst/>
          </a:prstGeom>
        </p:spPr>
      </p:pic>
    </p:spTree>
    <p:extLst>
      <p:ext uri="{BB962C8B-B14F-4D97-AF65-F5344CB8AC3E}">
        <p14:creationId xmlns:p14="http://schemas.microsoft.com/office/powerpoint/2010/main" val="1041945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opraapsysteem</a:t>
            </a:r>
          </a:p>
        </p:txBody>
      </p:sp>
      <p:sp>
        <p:nvSpPr>
          <p:cNvPr id="3" name="Tijdelijke aanduiding voor inhoud 2"/>
          <p:cNvSpPr>
            <a:spLocks noGrp="1"/>
          </p:cNvSpPr>
          <p:nvPr>
            <p:ph idx="1"/>
          </p:nvPr>
        </p:nvSpPr>
        <p:spPr>
          <a:xfrm>
            <a:off x="827584" y="1196752"/>
            <a:ext cx="7859216" cy="4929411"/>
          </a:xfrm>
        </p:spPr>
        <p:txBody>
          <a:bodyPr>
            <a:normAutofit/>
          </a:bodyPr>
          <a:lstStyle/>
          <a:p>
            <a:pPr>
              <a:buFont typeface="Wingdings" panose="05000000000000000000" pitchFamily="2" charset="2"/>
              <a:buChar char="§"/>
            </a:pPr>
            <a:r>
              <a:rPr lang="nl-NL" b="1" dirty="0"/>
              <a:t>Het opraapsysteem bestaat uit een Pick up en een </a:t>
            </a:r>
            <a:r>
              <a:rPr lang="nl-NL" b="1" dirty="0" err="1"/>
              <a:t>bovenrol</a:t>
            </a:r>
            <a:r>
              <a:rPr lang="nl-NL" b="1" dirty="0"/>
              <a:t>;</a:t>
            </a:r>
          </a:p>
          <a:p>
            <a:pPr>
              <a:buFont typeface="Wingdings" panose="05000000000000000000" pitchFamily="2" charset="2"/>
              <a:buChar char="§"/>
            </a:pPr>
            <a:r>
              <a:rPr lang="nl-NL" b="1" dirty="0"/>
              <a:t>Is verend opgehangen;</a:t>
            </a:r>
          </a:p>
          <a:p>
            <a:pPr>
              <a:buFont typeface="Wingdings" panose="05000000000000000000" pitchFamily="2" charset="2"/>
              <a:buChar char="§"/>
            </a:pPr>
            <a:r>
              <a:rPr lang="nl-NL" b="1" dirty="0"/>
              <a:t>Is uitgevoerd met een </a:t>
            </a:r>
            <a:r>
              <a:rPr lang="nl-NL" b="1" dirty="0" err="1"/>
              <a:t>overbelastingsbeveiliging</a:t>
            </a:r>
            <a:r>
              <a:rPr lang="nl-NL" b="1" dirty="0"/>
              <a:t>;</a:t>
            </a:r>
          </a:p>
          <a:p>
            <a:pPr>
              <a:buFont typeface="Wingdings" panose="05000000000000000000" pitchFamily="2" charset="2"/>
              <a:buChar char="§"/>
            </a:pPr>
            <a:r>
              <a:rPr lang="nl-NL" b="1" dirty="0"/>
              <a:t>Heeft 2 loopwielen;</a:t>
            </a:r>
          </a:p>
          <a:p>
            <a:pPr>
              <a:buFont typeface="Wingdings" panose="05000000000000000000" pitchFamily="2" charset="2"/>
              <a:buChar char="§"/>
            </a:pPr>
            <a:r>
              <a:rPr lang="nl-NL" b="1" dirty="0"/>
              <a:t>Kan pendelen;</a:t>
            </a:r>
          </a:p>
          <a:p>
            <a:pPr>
              <a:buFont typeface="Wingdings" panose="05000000000000000000" pitchFamily="2" charset="2"/>
              <a:buChar char="§"/>
            </a:pPr>
            <a:r>
              <a:rPr lang="nl-NL" b="1" dirty="0"/>
              <a:t>Kan uitgevoerd zijn met curvebaan, of een </a:t>
            </a:r>
            <a:r>
              <a:rPr lang="nl-NL" b="1" dirty="0" err="1"/>
              <a:t>curveloze</a:t>
            </a:r>
            <a:r>
              <a:rPr lang="nl-NL" b="1" dirty="0"/>
              <a:t> pick-up</a:t>
            </a:r>
          </a:p>
        </p:txBody>
      </p:sp>
    </p:spTree>
    <p:extLst>
      <p:ext uri="{BB962C8B-B14F-4D97-AF65-F5344CB8AC3E}">
        <p14:creationId xmlns:p14="http://schemas.microsoft.com/office/powerpoint/2010/main" val="3874870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err="1"/>
              <a:t>Pickup</a:t>
            </a:r>
            <a:r>
              <a:rPr lang="nl-NL" dirty="0"/>
              <a:t> met </a:t>
            </a:r>
            <a:r>
              <a:rPr lang="nl-NL" dirty="0" err="1"/>
              <a:t>bovenrol</a:t>
            </a:r>
            <a:endParaRPr lang="nl-NL" dirty="0"/>
          </a:p>
        </p:txBody>
      </p:sp>
      <p:pic>
        <p:nvPicPr>
          <p:cNvPr id="4" name="Tijdelijke aanduiding voor inhoud 3"/>
          <p:cNvPicPr>
            <a:picLocks noGrp="1" noChangeAspect="1"/>
          </p:cNvPicPr>
          <p:nvPr>
            <p:ph idx="1"/>
          </p:nvPr>
        </p:nvPicPr>
        <p:blipFill>
          <a:blip r:embed="rId2"/>
          <a:stretch>
            <a:fillRect/>
          </a:stretch>
        </p:blipFill>
        <p:spPr>
          <a:xfrm>
            <a:off x="1972456" y="1628800"/>
            <a:ext cx="6495269" cy="4330179"/>
          </a:xfrm>
          <a:prstGeom prst="rect">
            <a:avLst/>
          </a:prstGeom>
        </p:spPr>
      </p:pic>
    </p:spTree>
    <p:extLst>
      <p:ext uri="{BB962C8B-B14F-4D97-AF65-F5344CB8AC3E}">
        <p14:creationId xmlns:p14="http://schemas.microsoft.com/office/powerpoint/2010/main" val="959924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err="1"/>
              <a:t>Pickup</a:t>
            </a:r>
            <a:r>
              <a:rPr lang="nl-NL" dirty="0"/>
              <a:t> vering</a:t>
            </a:r>
          </a:p>
        </p:txBody>
      </p:sp>
      <p:pic>
        <p:nvPicPr>
          <p:cNvPr id="4" name="Tijdelijke aanduiding voor inhoud 3"/>
          <p:cNvPicPr>
            <a:picLocks noGrp="1" noChangeAspect="1"/>
          </p:cNvPicPr>
          <p:nvPr>
            <p:ph idx="1"/>
          </p:nvPr>
        </p:nvPicPr>
        <p:blipFill>
          <a:blip r:embed="rId2"/>
          <a:stretch>
            <a:fillRect/>
          </a:stretch>
        </p:blipFill>
        <p:spPr>
          <a:xfrm>
            <a:off x="1952648" y="1340768"/>
            <a:ext cx="6701311" cy="4380284"/>
          </a:xfrm>
          <a:prstGeom prst="rect">
            <a:avLst/>
          </a:prstGeom>
        </p:spPr>
      </p:pic>
    </p:spTree>
    <p:extLst>
      <p:ext uri="{BB962C8B-B14F-4D97-AF65-F5344CB8AC3E}">
        <p14:creationId xmlns:p14="http://schemas.microsoft.com/office/powerpoint/2010/main" val="3690952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err="1"/>
              <a:t>Overbelastings</a:t>
            </a:r>
            <a:r>
              <a:rPr lang="nl-NL" dirty="0"/>
              <a:t> beveiliging</a:t>
            </a:r>
          </a:p>
        </p:txBody>
      </p:sp>
      <p:pic>
        <p:nvPicPr>
          <p:cNvPr id="4" name="Tijdelijke aanduiding voor inhoud 3"/>
          <p:cNvPicPr>
            <a:picLocks noGrp="1" noChangeAspect="1"/>
          </p:cNvPicPr>
          <p:nvPr>
            <p:ph idx="1"/>
          </p:nvPr>
        </p:nvPicPr>
        <p:blipFill>
          <a:blip r:embed="rId2"/>
          <a:stretch>
            <a:fillRect/>
          </a:stretch>
        </p:blipFill>
        <p:spPr>
          <a:xfrm>
            <a:off x="1944087" y="1484784"/>
            <a:ext cx="6681049" cy="3855467"/>
          </a:xfrm>
          <a:prstGeom prst="rect">
            <a:avLst/>
          </a:prstGeom>
        </p:spPr>
      </p:pic>
    </p:spTree>
    <p:extLst>
      <p:ext uri="{BB962C8B-B14F-4D97-AF65-F5344CB8AC3E}">
        <p14:creationId xmlns:p14="http://schemas.microsoft.com/office/powerpoint/2010/main" val="3730128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a:t>Loopwielen</a:t>
            </a:r>
          </a:p>
        </p:txBody>
      </p:sp>
      <p:pic>
        <p:nvPicPr>
          <p:cNvPr id="4" name="Tijdelijke aanduiding voor inhoud 3"/>
          <p:cNvPicPr>
            <a:picLocks noGrp="1" noChangeAspect="1"/>
          </p:cNvPicPr>
          <p:nvPr>
            <p:ph idx="1"/>
          </p:nvPr>
        </p:nvPicPr>
        <p:blipFill>
          <a:blip r:embed="rId2"/>
          <a:stretch>
            <a:fillRect/>
          </a:stretch>
        </p:blipFill>
        <p:spPr>
          <a:xfrm>
            <a:off x="2392362" y="1637506"/>
            <a:ext cx="5953125" cy="4048125"/>
          </a:xfrm>
          <a:prstGeom prst="rect">
            <a:avLst/>
          </a:prstGeom>
        </p:spPr>
      </p:pic>
    </p:spTree>
    <p:extLst>
      <p:ext uri="{BB962C8B-B14F-4D97-AF65-F5344CB8AC3E}">
        <p14:creationId xmlns:p14="http://schemas.microsoft.com/office/powerpoint/2010/main" val="3320483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Pendelsysteem </a:t>
            </a:r>
            <a:r>
              <a:rPr lang="nl-NL" dirty="0" err="1"/>
              <a:t>Pickup</a:t>
            </a:r>
            <a:endParaRPr lang="nl-NL" dirty="0"/>
          </a:p>
        </p:txBody>
      </p:sp>
      <p:pic>
        <p:nvPicPr>
          <p:cNvPr id="4" name="Tijdelijke aanduiding voor inhoud 3"/>
          <p:cNvPicPr>
            <a:picLocks noGrp="1" noChangeAspect="1"/>
          </p:cNvPicPr>
          <p:nvPr>
            <p:ph idx="1"/>
          </p:nvPr>
        </p:nvPicPr>
        <p:blipFill>
          <a:blip r:embed="rId2"/>
          <a:stretch>
            <a:fillRect/>
          </a:stretch>
        </p:blipFill>
        <p:spPr>
          <a:xfrm>
            <a:off x="899592" y="1844824"/>
            <a:ext cx="8118691" cy="3548014"/>
          </a:xfrm>
          <a:prstGeom prst="rect">
            <a:avLst/>
          </a:prstGeom>
        </p:spPr>
      </p:pic>
    </p:spTree>
    <p:extLst>
      <p:ext uri="{BB962C8B-B14F-4D97-AF65-F5344CB8AC3E}">
        <p14:creationId xmlns:p14="http://schemas.microsoft.com/office/powerpoint/2010/main" val="1521211947"/>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2846</TotalTime>
  <Words>865</Words>
  <Application>Microsoft Office PowerPoint</Application>
  <PresentationFormat>Diavoorstelling (4:3)</PresentationFormat>
  <Paragraphs>95</Paragraphs>
  <Slides>21</Slides>
  <Notes>5</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21</vt:i4>
      </vt:variant>
    </vt:vector>
  </HeadingPairs>
  <TitlesOfParts>
    <vt:vector size="25" baseType="lpstr">
      <vt:lpstr>Arial</vt:lpstr>
      <vt:lpstr>Calibri</vt:lpstr>
      <vt:lpstr>Wingdings</vt:lpstr>
      <vt:lpstr>Kantoorthema</vt:lpstr>
      <vt:lpstr>Ronde balen persen</vt:lpstr>
      <vt:lpstr> twee types ronde balenpersen</vt:lpstr>
      <vt:lpstr>Componenten</vt:lpstr>
      <vt:lpstr>opraapsysteem</vt:lpstr>
      <vt:lpstr>Pickup met bovenrol</vt:lpstr>
      <vt:lpstr>Pickup vering</vt:lpstr>
      <vt:lpstr>Overbelastings beveiliging</vt:lpstr>
      <vt:lpstr>Loopwielen</vt:lpstr>
      <vt:lpstr>Pendelsysteem Pickup</vt:lpstr>
      <vt:lpstr>Pickup met curvebaan</vt:lpstr>
      <vt:lpstr>Curveloze Pickup</vt:lpstr>
      <vt:lpstr>Het invoer / snij systeem</vt:lpstr>
      <vt:lpstr>Invoerrotor</vt:lpstr>
      <vt:lpstr>Bodemplaat met invoerrotor</vt:lpstr>
      <vt:lpstr>Bodemplaat met beveiliging</vt:lpstr>
      <vt:lpstr>Perskamer</vt:lpstr>
      <vt:lpstr>Pers met vaste perskamer</vt:lpstr>
      <vt:lpstr>Pers met variabele perskamer</vt:lpstr>
      <vt:lpstr>Krone non-stop ronde balenpers met variabele kamer</vt:lpstr>
      <vt:lpstr>Krone ronde balenpers met semie variabele perskamer</vt:lpstr>
      <vt:lpstr>Werken met de ronde balen pers</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Miriam Oostdijk</dc:creator>
  <cp:lastModifiedBy>Piet de Beijer</cp:lastModifiedBy>
  <cp:revision>180</cp:revision>
  <cp:lastPrinted>2015-09-16T11:22:19Z</cp:lastPrinted>
  <dcterms:created xsi:type="dcterms:W3CDTF">2013-11-15T15:05:42Z</dcterms:created>
  <dcterms:modified xsi:type="dcterms:W3CDTF">2020-06-09T10:49:29Z</dcterms:modified>
</cp:coreProperties>
</file>